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7" r:id="rId5"/>
    <p:sldId id="265" r:id="rId6"/>
    <p:sldId id="258" r:id="rId7"/>
    <p:sldId id="263" r:id="rId8"/>
    <p:sldId id="2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CCCCFF"/>
    <a:srgbClr val="CCFFFF"/>
    <a:srgbClr val="FFFFCC"/>
    <a:srgbClr val="FFCCFF"/>
    <a:srgbClr val="FF99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24343-C754-47BF-8CDB-D0DCF96CA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40E8B-8C65-42B6-8C48-B8C004DD7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1F7D8-A165-4109-8FB1-84CA77223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088FD-D709-4127-8772-2765027AC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6C193-6EA8-48F6-BBBD-AD587242F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63B09-C673-4698-98DC-A97250F47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934A-8AAF-4EE7-B21D-329834915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5D72B-7B8A-45FE-98EF-50B9962DC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345E0-6FE5-4C53-BBD7-38ABF612D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FE07A-B7C3-45B3-A94C-BBF35916D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54A6E-2E04-4237-B4A0-E9366E00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C0D12-454E-4A0B-B9FC-EAFFC4A41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/>
            </a:lvl1pPr>
          </a:lstStyle>
          <a:p>
            <a:pPr>
              <a:defRPr/>
            </a:pPr>
            <a:fld id="{FFA95617-B744-4965-BC0C-F5481A3B6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752600"/>
          </a:xfrm>
        </p:spPr>
        <p:txBody>
          <a:bodyPr/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en-US" sz="3600" b="1" smtClean="0"/>
              <a:t>Tập </a:t>
            </a:r>
            <a:r>
              <a:rPr lang="vi-VN" sz="3600" b="1" smtClean="0"/>
              <a:t>đ</a:t>
            </a:r>
            <a:r>
              <a:rPr lang="en-US" sz="3600" b="1" smtClean="0"/>
              <a:t>ọc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8229600" cy="4114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600" smtClean="0"/>
              <a:t>	</a:t>
            </a:r>
            <a:r>
              <a:rPr lang="en-US" sz="3600" smtClean="0">
                <a:solidFill>
                  <a:srgbClr val="0000FF"/>
                </a:solidFill>
              </a:rPr>
              <a:t>Kiểm tra bài cũ:</a:t>
            </a:r>
            <a:r>
              <a:rPr lang="en-US" sz="3600" smtClean="0"/>
              <a:t>                                                                               Đọc thuộc lòng bài: </a:t>
            </a:r>
            <a:r>
              <a:rPr lang="en-US" sz="3600" b="1" smtClean="0"/>
              <a:t>Tuổi Ngựa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3600" smtClean="0"/>
              <a:t>Trả lời câu hỏi: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3600" smtClean="0"/>
              <a:t>+Bạn nhỏ tuổi gì? Mẹ bảo tuổi ấy tính nết thế nào?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3600" smtClean="0"/>
              <a:t>+ Trong khổ th</a:t>
            </a:r>
            <a:r>
              <a:rPr lang="vi-VN" sz="3600" smtClean="0"/>
              <a:t>ơ</a:t>
            </a:r>
            <a:r>
              <a:rPr lang="en-US" sz="3600" smtClean="0"/>
              <a:t> cuối “Ngựa con” nhắn nhủ mẹ </a:t>
            </a:r>
            <a:r>
              <a:rPr lang="vi-VN" sz="3600" smtClean="0"/>
              <a:t>đ</a:t>
            </a:r>
            <a:r>
              <a:rPr lang="en-US" sz="3600" smtClean="0"/>
              <a:t>iều gì?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0" y="1905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53" name="Picture 5" descr="CG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15875"/>
            <a:ext cx="14668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G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46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CG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7625" y="5410200"/>
            <a:ext cx="1419225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CG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04125" y="5410200"/>
            <a:ext cx="15398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2667000"/>
          </a:xfrm>
        </p:spPr>
        <p:txBody>
          <a:bodyPr/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en-US" sz="3600" b="1" smtClean="0"/>
              <a:t>Tập </a:t>
            </a:r>
            <a:r>
              <a:rPr lang="vi-VN" sz="3600" b="1" smtClean="0"/>
              <a:t>đ</a:t>
            </a:r>
            <a:r>
              <a:rPr lang="en-US" sz="3600" b="1" smtClean="0"/>
              <a:t>ọc:</a:t>
            </a:r>
            <a:br>
              <a:rPr lang="en-US" sz="3600" b="1" smtClean="0"/>
            </a:br>
            <a:r>
              <a:rPr lang="en-US" sz="3600" b="1" smtClean="0">
                <a:solidFill>
                  <a:srgbClr val="FF33CC"/>
                </a:solidFill>
              </a:rPr>
              <a:t>Trong quán </a:t>
            </a:r>
            <a:r>
              <a:rPr lang="vi-VN" sz="3600" b="1" smtClean="0">
                <a:solidFill>
                  <a:srgbClr val="FF33CC"/>
                </a:solidFill>
              </a:rPr>
              <a:t>ă</a:t>
            </a:r>
            <a:r>
              <a:rPr lang="en-US" sz="3600" b="1" smtClean="0">
                <a:solidFill>
                  <a:srgbClr val="FF33CC"/>
                </a:solidFill>
              </a:rPr>
              <a:t>n “ Ba cá bống”</a:t>
            </a:r>
            <a:br>
              <a:rPr lang="en-US" sz="3600" b="1" smtClean="0">
                <a:solidFill>
                  <a:srgbClr val="FF33CC"/>
                </a:solidFill>
              </a:rPr>
            </a:br>
            <a:r>
              <a:rPr lang="en-US" sz="3600" b="1" smtClean="0"/>
              <a:t>                               </a:t>
            </a:r>
            <a:r>
              <a:rPr lang="en-US" sz="2800" b="1" i="1" smtClean="0"/>
              <a:t>A- lếch- xây Tôn- xtôi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143000"/>
            <a:ext cx="7086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3657600" y="114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Luyện </a:t>
            </a:r>
            <a:r>
              <a:rPr lang="vi-VN" b="1" smtClean="0"/>
              <a:t>đ</a:t>
            </a:r>
            <a:r>
              <a:rPr lang="en-US" b="1" smtClean="0"/>
              <a:t>ọc:                               Tìm hiểu bài:</a:t>
            </a:r>
          </a:p>
          <a:p>
            <a:pPr eaLnBrk="1" hangingPunct="1">
              <a:buFontTx/>
              <a:buNone/>
            </a:pPr>
            <a:r>
              <a:rPr lang="en-US" smtClean="0"/>
              <a:t>   Toóc-ti-la</a:t>
            </a:r>
          </a:p>
          <a:p>
            <a:pPr eaLnBrk="1" hangingPunct="1">
              <a:buFontTx/>
              <a:buNone/>
            </a:pPr>
            <a:r>
              <a:rPr lang="en-US" smtClean="0"/>
              <a:t>    Bu-ra-ti-nô</a:t>
            </a:r>
          </a:p>
          <a:p>
            <a:pPr eaLnBrk="1" hangingPunct="1">
              <a:buFontTx/>
              <a:buNone/>
            </a:pPr>
            <a:r>
              <a:rPr lang="en-US" smtClean="0"/>
              <a:t>    Ba-ra-ba</a:t>
            </a:r>
          </a:p>
          <a:p>
            <a:pPr eaLnBrk="1" hangingPunct="1">
              <a:buFontTx/>
              <a:buNone/>
            </a:pPr>
            <a:r>
              <a:rPr lang="en-US" smtClean="0"/>
              <a:t>    Đu-rê-ma</a:t>
            </a:r>
          </a:p>
          <a:p>
            <a:pPr eaLnBrk="1" hangingPunct="1">
              <a:buFontTx/>
              <a:buNone/>
            </a:pPr>
            <a:r>
              <a:rPr lang="en-US" smtClean="0"/>
              <a:t>    A-li-xa</a:t>
            </a:r>
          </a:p>
          <a:p>
            <a:pPr eaLnBrk="1" hangingPunct="1">
              <a:buFontTx/>
              <a:buNone/>
            </a:pPr>
            <a:r>
              <a:rPr lang="en-US" smtClean="0"/>
              <a:t>    A-li- di-ô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3200" b="1" smtClean="0"/>
              <a:t>Tập </a:t>
            </a:r>
            <a:r>
              <a:rPr lang="vi-VN" sz="3200" b="1" smtClean="0"/>
              <a:t>đ</a:t>
            </a:r>
            <a:r>
              <a:rPr lang="en-US" sz="3200" b="1" smtClean="0"/>
              <a:t>ọc:</a:t>
            </a:r>
            <a:br>
              <a:rPr lang="en-US" sz="3200" b="1" smtClean="0"/>
            </a:br>
            <a:r>
              <a:rPr lang="en-US" sz="4000" b="1" smtClean="0">
                <a:solidFill>
                  <a:srgbClr val="FF33CC"/>
                </a:solidFill>
              </a:rPr>
              <a:t>Trong quán </a:t>
            </a:r>
            <a:r>
              <a:rPr lang="vi-VN" sz="4000" b="1" smtClean="0">
                <a:solidFill>
                  <a:srgbClr val="FF33CC"/>
                </a:solidFill>
              </a:rPr>
              <a:t>ă</a:t>
            </a:r>
            <a:r>
              <a:rPr lang="en-US" sz="4000" b="1" smtClean="0">
                <a:solidFill>
                  <a:srgbClr val="FF33CC"/>
                </a:solidFill>
              </a:rPr>
              <a:t>n “ Ba cá bống”</a:t>
            </a:r>
            <a:br>
              <a:rPr lang="en-US" sz="4000" b="1" smtClean="0">
                <a:solidFill>
                  <a:srgbClr val="FF33CC"/>
                </a:solidFill>
              </a:rPr>
            </a:br>
            <a:r>
              <a:rPr lang="en-US" sz="3600" b="1" smtClean="0"/>
              <a:t>                               </a:t>
            </a:r>
            <a:r>
              <a:rPr lang="en-US" sz="2800" b="1" i="1" smtClean="0"/>
              <a:t>A- lếch- xây Tôn- xtôi</a:t>
            </a:r>
          </a:p>
        </p:txBody>
      </p:sp>
      <p:sp>
        <p:nvSpPr>
          <p:cNvPr id="4100" name="Line 39"/>
          <p:cNvSpPr>
            <a:spLocks noChangeShapeType="1"/>
          </p:cNvSpPr>
          <p:nvPr/>
        </p:nvSpPr>
        <p:spPr bwMode="auto">
          <a:xfrm>
            <a:off x="4572000" y="20574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01" name="Picture 40" descr="CG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15875"/>
            <a:ext cx="14668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41" descr="CG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7625" y="5410200"/>
            <a:ext cx="1419225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42" descr="CG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0"/>
            <a:ext cx="14446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43" descr="CG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04125" y="5410200"/>
            <a:ext cx="15398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Line 45"/>
          <p:cNvSpPr>
            <a:spLocks noChangeShapeType="1"/>
          </p:cNvSpPr>
          <p:nvPr/>
        </p:nvSpPr>
        <p:spPr bwMode="auto">
          <a:xfrm>
            <a:off x="3810000" y="990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46"/>
          <p:cNvSpPr>
            <a:spLocks noChangeShapeType="1"/>
          </p:cNvSpPr>
          <p:nvPr/>
        </p:nvSpPr>
        <p:spPr bwMode="auto">
          <a:xfrm>
            <a:off x="0" y="2590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47"/>
          <p:cNvSpPr>
            <a:spLocks noChangeShapeType="1"/>
          </p:cNvSpPr>
          <p:nvPr/>
        </p:nvSpPr>
        <p:spPr bwMode="auto">
          <a:xfrm>
            <a:off x="5181600" y="2590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Luyện </a:t>
            </a:r>
            <a:r>
              <a:rPr lang="vi-VN" b="1" smtClean="0"/>
              <a:t>đ</a:t>
            </a:r>
            <a:r>
              <a:rPr lang="en-US" b="1" smtClean="0"/>
              <a:t>ọc:                               Tìm hiểu bài:</a:t>
            </a:r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b="1" smtClean="0"/>
              <a:t>Tập </a:t>
            </a:r>
            <a:r>
              <a:rPr lang="vi-VN" sz="2800" b="1" smtClean="0"/>
              <a:t>đ</a:t>
            </a:r>
            <a:r>
              <a:rPr lang="en-US" sz="2800" b="1" smtClean="0"/>
              <a:t>ọc: </a:t>
            </a:r>
            <a:r>
              <a:rPr lang="en-US" sz="3200" b="1" smtClean="0">
                <a:solidFill>
                  <a:srgbClr val="FF33CC"/>
                </a:solidFill>
              </a:rPr>
              <a:t>Trong quán </a:t>
            </a:r>
            <a:r>
              <a:rPr lang="vi-VN" sz="3200" b="1" smtClean="0">
                <a:solidFill>
                  <a:srgbClr val="FF33CC"/>
                </a:solidFill>
              </a:rPr>
              <a:t>ă</a:t>
            </a:r>
            <a:r>
              <a:rPr lang="en-US" sz="3200" b="1" smtClean="0">
                <a:solidFill>
                  <a:srgbClr val="FF33CC"/>
                </a:solidFill>
              </a:rPr>
              <a:t>n “ Ba cá bống”</a:t>
            </a:r>
            <a:br>
              <a:rPr lang="en-US" sz="3200" b="1" smtClean="0">
                <a:solidFill>
                  <a:srgbClr val="FF33CC"/>
                </a:solidFill>
              </a:rPr>
            </a:br>
            <a:r>
              <a:rPr lang="en-US" sz="3600" b="1" smtClean="0"/>
              <a:t>                               </a:t>
            </a:r>
            <a:r>
              <a:rPr lang="en-US" sz="2400" b="1" i="1" smtClean="0"/>
              <a:t>A- lếch- xây Tôn- xtôi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286000" y="20574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286000" y="1981200"/>
            <a:ext cx="6858000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/>
              <a:t>Câu hỏi1:  Bu-ra-ti-nô cần moi </a:t>
            </a:r>
            <a:r>
              <a:rPr lang="vi-VN" b="0" u="none"/>
              <a:t>đ</a:t>
            </a:r>
            <a:r>
              <a:rPr lang="en-US" b="0" u="none"/>
              <a:t>iều bí mật gì ở lão Ba-ra-ba?</a:t>
            </a:r>
          </a:p>
          <a:p>
            <a:r>
              <a:rPr lang="en-US" b="0" u="none"/>
              <a:t>         Trả lời: Bu-ra-ti-nô cần biết bí mật về vị trí cất giấu kho báu.</a:t>
            </a:r>
          </a:p>
          <a:p>
            <a:r>
              <a:rPr lang="en-US" b="0" u="none"/>
              <a:t>     Câu hỏi2: Bu-ra-ti-nô </a:t>
            </a:r>
            <a:r>
              <a:rPr lang="vi-VN" b="0" u="none"/>
              <a:t>đ</a:t>
            </a:r>
            <a:r>
              <a:rPr lang="en-US" b="0" u="none"/>
              <a:t>ã làm cách nào </a:t>
            </a:r>
            <a:r>
              <a:rPr lang="vi-VN" b="0" u="none"/>
              <a:t>đ</a:t>
            </a:r>
            <a:r>
              <a:rPr lang="en-US" b="0" u="none"/>
              <a:t>ể buộc lão Ba-ra-ba phải nói ra </a:t>
            </a:r>
            <a:r>
              <a:rPr lang="vi-VN" b="0" u="none"/>
              <a:t>đ</a:t>
            </a:r>
            <a:r>
              <a:rPr lang="en-US" b="0" u="none"/>
              <a:t>iều bí mật? </a:t>
            </a:r>
          </a:p>
          <a:p>
            <a:r>
              <a:rPr lang="en-US" b="0" u="none"/>
              <a:t>          Trả lời: Biết Ba-ra-ba sẽ vào quán “Ba cá bống”, Bu-ra-ti-nô lẻn </a:t>
            </a:r>
            <a:r>
              <a:rPr lang="vi-VN" b="0" u="none"/>
              <a:t>đ</a:t>
            </a:r>
            <a:r>
              <a:rPr lang="en-US" b="0" u="none"/>
              <a:t>ến tr</a:t>
            </a:r>
            <a:r>
              <a:rPr lang="vi-VN" b="0" u="none"/>
              <a:t>ư</a:t>
            </a:r>
            <a:r>
              <a:rPr lang="en-US" b="0" u="none"/>
              <a:t>ớc và bí mật chui vào bình bằng </a:t>
            </a:r>
            <a:r>
              <a:rPr lang="vi-VN" b="0" u="none"/>
              <a:t>đ</a:t>
            </a:r>
            <a:r>
              <a:rPr lang="en-US" b="0" u="none"/>
              <a:t>ất </a:t>
            </a:r>
            <a:r>
              <a:rPr lang="vi-VN" b="0" u="none"/>
              <a:t>đ</a:t>
            </a:r>
            <a:r>
              <a:rPr lang="en-US" b="0" u="none"/>
              <a:t>ặt ngay trên bàn </a:t>
            </a:r>
            <a:r>
              <a:rPr lang="vi-VN" b="0" u="none"/>
              <a:t>ă</a:t>
            </a:r>
            <a:r>
              <a:rPr lang="en-US" b="0" u="none"/>
              <a:t>n, ngồi im thin thít.</a:t>
            </a:r>
          </a:p>
          <a:p>
            <a:r>
              <a:rPr lang="en-US" b="0" u="none"/>
              <a:t>            </a:t>
            </a:r>
            <a:r>
              <a:rPr lang="en-US" sz="2000" u="none"/>
              <a:t>chui vào bình</a:t>
            </a:r>
            <a:br>
              <a:rPr lang="en-US" sz="2000" u="none"/>
            </a:br>
            <a:r>
              <a:rPr lang="en-US" sz="2000" u="none"/>
              <a:t>            ngồi im thin thít</a:t>
            </a:r>
          </a:p>
          <a:p>
            <a:r>
              <a:rPr lang="en-US" b="0" u="none"/>
              <a:t>     3. Bu-ra-ti-nô ngồi im thin thít trong bình </a:t>
            </a:r>
            <a:r>
              <a:rPr lang="vi-VN" b="0" u="none"/>
              <a:t>đ</a:t>
            </a:r>
            <a:r>
              <a:rPr lang="en-US" b="0" u="none"/>
              <a:t>ất sau </a:t>
            </a:r>
            <a:r>
              <a:rPr lang="vi-VN" b="0" u="none"/>
              <a:t>đ</a:t>
            </a:r>
            <a:r>
              <a:rPr lang="en-US" b="0" u="none"/>
              <a:t>ó làm gì? </a:t>
            </a:r>
          </a:p>
          <a:p>
            <a:r>
              <a:rPr lang="en-US" b="0" u="none"/>
              <a:t>        Trả lời: Đợi lúc Ba-ra-ba </a:t>
            </a:r>
            <a:r>
              <a:rPr lang="vi-VN" b="0" u="none"/>
              <a:t>đ</a:t>
            </a:r>
            <a:r>
              <a:rPr lang="en-US" b="0" u="none"/>
              <a:t>ã say,  mới lớn tiếng thét từ trong bình giả nh</a:t>
            </a:r>
            <a:r>
              <a:rPr lang="vi-VN" b="0" u="none"/>
              <a:t>ư</a:t>
            </a:r>
            <a:r>
              <a:rPr lang="en-US" b="0" u="none"/>
              <a:t> ma quỷ hiện lên bắt hắn nói ra </a:t>
            </a:r>
            <a:r>
              <a:rPr lang="vi-VN" b="0" u="none"/>
              <a:t>đ</a:t>
            </a:r>
            <a:r>
              <a:rPr lang="en-US" b="0" u="none"/>
              <a:t>iều bí mật.   </a:t>
            </a:r>
          </a:p>
          <a:p>
            <a:r>
              <a:rPr lang="en-US" sz="2000" b="0" u="none"/>
              <a:t>             </a:t>
            </a:r>
            <a:r>
              <a:rPr lang="en-US" sz="2000" u="none"/>
              <a:t>hét</a:t>
            </a:r>
          </a:p>
          <a:p>
            <a:r>
              <a:rPr lang="en-US" b="0" u="none"/>
              <a:t>     4. Tìm những chi tiết cho thấy thái </a:t>
            </a:r>
            <a:r>
              <a:rPr lang="vi-VN" b="0" u="none"/>
              <a:t>đ</a:t>
            </a:r>
            <a:r>
              <a:rPr lang="en-US" b="0" u="none"/>
              <a:t>ộ của hai lão khi nghe thấy Bu-ra-ti-nô hét?</a:t>
            </a:r>
          </a:p>
          <a:p>
            <a:r>
              <a:rPr lang="en-US" b="0" u="none"/>
              <a:t>             sợ tái xanh cả mặt</a:t>
            </a:r>
          </a:p>
          <a:p>
            <a:r>
              <a:rPr lang="en-US" b="0" u="none"/>
              <a:t>              r</a:t>
            </a:r>
            <a:r>
              <a:rPr lang="vi-VN" b="0" u="none"/>
              <a:t>ă</a:t>
            </a:r>
            <a:r>
              <a:rPr lang="en-US" b="0" u="none"/>
              <a:t>ng </a:t>
            </a:r>
            <a:r>
              <a:rPr lang="vi-VN" b="0" u="none"/>
              <a:t>đ</a:t>
            </a:r>
            <a:r>
              <a:rPr lang="en-US" b="0" u="none"/>
              <a:t>ánh vào nhau cầm cập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b="0" u="none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2133600"/>
            <a:ext cx="21336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u="none"/>
              <a:t>Toóc-ti-la</a:t>
            </a:r>
          </a:p>
          <a:p>
            <a:r>
              <a:rPr lang="en-US" sz="2800" b="0" u="none"/>
              <a:t>  Bu-ra-ti-nô</a:t>
            </a:r>
          </a:p>
          <a:p>
            <a:r>
              <a:rPr lang="en-US" sz="2800" b="0" u="none"/>
              <a:t>  Ba-ra-ba</a:t>
            </a:r>
          </a:p>
          <a:p>
            <a:r>
              <a:rPr lang="en-US" sz="2800" b="0" u="none"/>
              <a:t>  Đu-rê-ma</a:t>
            </a:r>
          </a:p>
          <a:p>
            <a:r>
              <a:rPr lang="en-US" sz="2800" b="0" u="none"/>
              <a:t>  A-li-xa</a:t>
            </a:r>
          </a:p>
          <a:p>
            <a:r>
              <a:rPr lang="en-US" sz="2800" b="0" u="none"/>
              <a:t>  A-li- di-ô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362200" y="64008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362200" y="6172200"/>
            <a:ext cx="6548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/>
              <a:t>5.  Bu-ra-ti-nô là ng</a:t>
            </a:r>
            <a:r>
              <a:rPr lang="vi-VN" b="0" u="none"/>
              <a:t>ư</a:t>
            </a:r>
            <a:r>
              <a:rPr lang="en-US" b="0" u="none"/>
              <a:t>ời nh</a:t>
            </a:r>
            <a:r>
              <a:rPr lang="vi-VN" b="0" u="none"/>
              <a:t>ư</a:t>
            </a:r>
            <a:r>
              <a:rPr lang="en-US" b="0" u="none"/>
              <a:t> thế nào? Nhờ </a:t>
            </a:r>
            <a:r>
              <a:rPr lang="vi-VN" b="0" u="none"/>
              <a:t>đ</a:t>
            </a:r>
            <a:r>
              <a:rPr lang="en-US" b="0" u="none"/>
              <a:t>âu chú  biết </a:t>
            </a:r>
            <a:r>
              <a:rPr lang="vi-VN" b="0" u="none"/>
              <a:t>đư</a:t>
            </a:r>
            <a:r>
              <a:rPr lang="en-US" b="0" u="none"/>
              <a:t>ợc </a:t>
            </a:r>
            <a:r>
              <a:rPr lang="vi-VN" b="0" u="none"/>
              <a:t>đ</a:t>
            </a:r>
            <a:r>
              <a:rPr lang="en-US" b="0" u="none"/>
              <a:t>iều bí mật ở lão Ba-ra-ba?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438400" y="2300288"/>
            <a:ext cx="670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u="none"/>
              <a:t>1. </a:t>
            </a:r>
            <a:r>
              <a:rPr lang="en-US" sz="2400" b="0" u="none">
                <a:solidFill>
                  <a:srgbClr val="0000FF"/>
                </a:solidFill>
              </a:rPr>
              <a:t>Bu- ra- ti- nô thông minh, m</a:t>
            </a:r>
            <a:r>
              <a:rPr lang="vi-VN" sz="2400" b="0" u="none">
                <a:solidFill>
                  <a:srgbClr val="0000FF"/>
                </a:solidFill>
              </a:rPr>
              <a:t>ư</a:t>
            </a:r>
            <a:r>
              <a:rPr lang="en-US" sz="2400" b="0" u="none">
                <a:solidFill>
                  <a:srgbClr val="0000FF"/>
                </a:solidFill>
              </a:rPr>
              <a:t>u trí tìm ra n</a:t>
            </a:r>
            <a:r>
              <a:rPr lang="vi-VN" sz="2400" b="0" u="none">
                <a:solidFill>
                  <a:srgbClr val="0000FF"/>
                </a:solidFill>
              </a:rPr>
              <a:t>ơ</a:t>
            </a:r>
            <a:r>
              <a:rPr lang="en-US" sz="2400" b="0" u="none">
                <a:solidFill>
                  <a:srgbClr val="0000FF"/>
                </a:solidFill>
              </a:rPr>
              <a:t>i cất kho báu. 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286000" y="4343400"/>
            <a:ext cx="6858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u="none"/>
              <a:t>6. Khi tìm </a:t>
            </a:r>
            <a:r>
              <a:rPr lang="vi-VN" sz="2000" b="0" u="none"/>
              <a:t>đư</a:t>
            </a:r>
            <a:r>
              <a:rPr lang="en-US" sz="2000" b="0" u="none"/>
              <a:t>ợc </a:t>
            </a:r>
            <a:r>
              <a:rPr lang="vi-VN" sz="2000" b="0" u="none"/>
              <a:t>đ</a:t>
            </a:r>
            <a:r>
              <a:rPr lang="en-US" sz="2000" b="0" u="none"/>
              <a:t>iều bí mật thì Bu-ra-ti-nô </a:t>
            </a:r>
            <a:r>
              <a:rPr lang="vi-VN" sz="2000" b="0" u="none"/>
              <a:t>đ</a:t>
            </a:r>
            <a:r>
              <a:rPr lang="en-US" sz="2000" b="0" u="none"/>
              <a:t>ã gặp nguy hiểm gì? </a:t>
            </a:r>
          </a:p>
          <a:p>
            <a:r>
              <a:rPr lang="en-US" sz="2000" b="0" u="none"/>
              <a:t>   Trả lời: Cáo và mèo </a:t>
            </a:r>
            <a:r>
              <a:rPr lang="vi-VN" sz="2000" b="0" u="none"/>
              <a:t>đ</a:t>
            </a:r>
            <a:r>
              <a:rPr lang="en-US" sz="2000" b="0" u="none"/>
              <a:t>ã báo cáo cho Ba-ra-ba biết chỗ trốn của Bu-ra-ti-nô ở ngay trong bình tr</a:t>
            </a:r>
            <a:r>
              <a:rPr lang="vi-VN" sz="2000" b="0" u="none"/>
              <a:t>ư</a:t>
            </a:r>
            <a:r>
              <a:rPr lang="en-US" sz="2000" b="0" u="none"/>
              <a:t>ớc mặt, </a:t>
            </a:r>
            <a:r>
              <a:rPr lang="vi-VN" sz="2000" b="0" u="none"/>
              <a:t>đ</a:t>
            </a:r>
            <a:r>
              <a:rPr lang="en-US" sz="2000" b="0" u="none"/>
              <a:t>ể kiếm tiền.  </a:t>
            </a:r>
          </a:p>
          <a:p>
            <a:r>
              <a:rPr lang="en-US" sz="2000" b="0" u="none"/>
              <a:t> 7. Tr</a:t>
            </a:r>
            <a:r>
              <a:rPr lang="vi-VN" sz="2000" b="0" u="none"/>
              <a:t>ư</a:t>
            </a:r>
            <a:r>
              <a:rPr lang="en-US" sz="2000" b="0" u="none"/>
              <a:t>ớc sự nguy hiểm ấy chú </a:t>
            </a:r>
            <a:r>
              <a:rPr lang="vi-VN" sz="2000" b="0" u="none"/>
              <a:t>đ</a:t>
            </a:r>
            <a:r>
              <a:rPr lang="en-US" sz="2000" b="0" u="none"/>
              <a:t>ã làm gì </a:t>
            </a:r>
            <a:r>
              <a:rPr lang="vi-VN" sz="2000" b="0" u="none"/>
              <a:t>đ</a:t>
            </a:r>
            <a:r>
              <a:rPr lang="en-US" sz="2000" b="0" u="none"/>
              <a:t>ể thoát thân? </a:t>
            </a:r>
          </a:p>
          <a:p>
            <a:r>
              <a:rPr lang="en-US" sz="2000" b="0" u="none"/>
              <a:t>      bò lổm ngổm giữa những mảnh bình</a:t>
            </a:r>
          </a:p>
          <a:p>
            <a:r>
              <a:rPr lang="en-US" sz="2000" b="0" u="none"/>
              <a:t>      lao ra ngoài nhanh nh</a:t>
            </a:r>
            <a:r>
              <a:rPr lang="vi-VN" sz="2000" b="0" u="none"/>
              <a:t>ư</a:t>
            </a:r>
            <a:r>
              <a:rPr lang="en-US" sz="2000" b="0" u="none"/>
              <a:t> mũi tên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124200" y="4876800"/>
            <a:ext cx="4953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u="none"/>
              <a:t> </a:t>
            </a:r>
            <a:r>
              <a:rPr lang="en-US" sz="2000" u="none"/>
              <a:t>bò lổm ngổm</a:t>
            </a:r>
          </a:p>
          <a:p>
            <a:r>
              <a:rPr lang="en-US" sz="2000" u="none"/>
              <a:t> lao ra ngoài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286000" y="4191000"/>
            <a:ext cx="6858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b="0" u="none"/>
              <a:t>2. </a:t>
            </a:r>
            <a:r>
              <a:rPr lang="en-US" sz="2400" b="0" u="none">
                <a:solidFill>
                  <a:srgbClr val="0000FF"/>
                </a:solidFill>
              </a:rPr>
              <a:t>Bu- ra- ti- nô gặp nguy hiểm, tìm cách thoát thân.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>
            <a:off x="1371600" y="914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6"/>
          <p:cNvSpPr>
            <a:spLocks noChangeShapeType="1"/>
          </p:cNvSpPr>
          <p:nvPr/>
        </p:nvSpPr>
        <p:spPr bwMode="auto">
          <a:xfrm>
            <a:off x="0" y="2057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7"/>
          <p:cNvSpPr>
            <a:spLocks noChangeShapeType="1"/>
          </p:cNvSpPr>
          <p:nvPr/>
        </p:nvSpPr>
        <p:spPr bwMode="auto">
          <a:xfrm>
            <a:off x="5257800" y="1981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5607E-6 L 0.00156 -0.1331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37 0.0666 L 0.05955 -0.2513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45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245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xit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4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24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4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24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24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500"/>
                                        <p:tgtEl>
                                          <p:spTgt spid="24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24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4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build="allAtOnce"/>
      <p:bldP spid="24585" grpId="0"/>
      <p:bldP spid="24588" grpId="0"/>
      <p:bldP spid="245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8. Những hình ảnh, chi tiết nào trong truyện em cho là lý thú và ngộ nghĩnh?</a:t>
            </a:r>
          </a:p>
          <a:p>
            <a:pPr eaLnBrk="1" hangingPunct="1">
              <a:buFontTx/>
              <a:buNone/>
            </a:pPr>
            <a:r>
              <a:rPr lang="en-US" smtClean="0"/>
              <a:t>  a) Hình ảnh Bu-ra-ti-nô chui vào một cái bình bằng </a:t>
            </a:r>
            <a:r>
              <a:rPr lang="vi-VN" smtClean="0"/>
              <a:t>đ</a:t>
            </a:r>
            <a:r>
              <a:rPr lang="en-US" smtClean="0"/>
              <a:t>ất và ngồi im thin thít.</a:t>
            </a:r>
          </a:p>
          <a:p>
            <a:pPr eaLnBrk="1" hangingPunct="1">
              <a:buFontTx/>
              <a:buNone/>
            </a:pPr>
            <a:r>
              <a:rPr lang="en-US" smtClean="0"/>
              <a:t>  b) Ba-ra-ba giật mình nhìn Đu-rê-ma, cả hai sợ tái xanh cả mặt. </a:t>
            </a:r>
          </a:p>
          <a:p>
            <a:pPr eaLnBrk="1" hangingPunct="1">
              <a:buFontTx/>
              <a:buNone/>
            </a:pPr>
            <a:r>
              <a:rPr lang="en-US" smtClean="0"/>
              <a:t>  c) Bu-ra-ti-nô bò lổm ngổm giữa những mảnh bình và lao nhanh ra ngoài.</a:t>
            </a:r>
          </a:p>
          <a:p>
            <a:pPr eaLnBrk="1" hangingPunct="1"/>
            <a:endParaRPr lang="en-US" smtClean="0"/>
          </a:p>
        </p:txBody>
      </p:sp>
      <p:pic>
        <p:nvPicPr>
          <p:cNvPr id="6148" name="Picture 4" descr="CG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15875"/>
            <a:ext cx="14668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CG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0"/>
            <a:ext cx="14446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CG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394325"/>
            <a:ext cx="1419225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CG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04125" y="5410200"/>
            <a:ext cx="15398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554163"/>
          </a:xfrm>
        </p:spPr>
        <p:txBody>
          <a:bodyPr/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en-US" sz="3200" b="1" smtClean="0"/>
              <a:t>Tập </a:t>
            </a:r>
            <a:r>
              <a:rPr lang="vi-VN" sz="3200" b="1" smtClean="0"/>
              <a:t>đ</a:t>
            </a:r>
            <a:r>
              <a:rPr lang="en-US" sz="3200" b="1" smtClean="0"/>
              <a:t>ọc: </a:t>
            </a:r>
            <a:r>
              <a:rPr lang="en-US" sz="3200" b="1" smtClean="0">
                <a:solidFill>
                  <a:srgbClr val="FF33CC"/>
                </a:solidFill>
              </a:rPr>
              <a:t>Trong quán </a:t>
            </a:r>
            <a:r>
              <a:rPr lang="vi-VN" sz="3200" b="1" smtClean="0">
                <a:solidFill>
                  <a:srgbClr val="FF33CC"/>
                </a:solidFill>
              </a:rPr>
              <a:t>ă</a:t>
            </a:r>
            <a:r>
              <a:rPr lang="en-US" sz="3200" b="1" smtClean="0">
                <a:solidFill>
                  <a:srgbClr val="FF33CC"/>
                </a:solidFill>
              </a:rPr>
              <a:t>n “ Ba cá bống”</a:t>
            </a:r>
            <a:br>
              <a:rPr lang="en-US" sz="3200" b="1" smtClean="0">
                <a:solidFill>
                  <a:srgbClr val="FF33CC"/>
                </a:solidFill>
              </a:rPr>
            </a:br>
            <a:r>
              <a:rPr lang="en-US" sz="3600" b="1" smtClean="0"/>
              <a:t>                               </a:t>
            </a:r>
            <a:r>
              <a:rPr lang="en-US" sz="2400" b="1" i="1" smtClean="0"/>
              <a:t>A- lếch- xây Tôn- xtôi</a:t>
            </a:r>
          </a:p>
        </p:txBody>
      </p:sp>
      <p:sp>
        <p:nvSpPr>
          <p:cNvPr id="7171" name="Text Box 62"/>
          <p:cNvSpPr txBox="1">
            <a:spLocks noChangeArrowheads="1"/>
          </p:cNvSpPr>
          <p:nvPr/>
        </p:nvSpPr>
        <p:spPr bwMode="auto">
          <a:xfrm>
            <a:off x="381000" y="23622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u="none"/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457200" y="1879600"/>
            <a:ext cx="85344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Nội dung</a:t>
            </a:r>
            <a:r>
              <a:rPr lang="en-US" sz="2400" u="none"/>
              <a:t>:</a:t>
            </a:r>
            <a:r>
              <a:rPr lang="en-US" b="0" u="none"/>
              <a:t> </a:t>
            </a:r>
            <a:r>
              <a:rPr lang="en-US" sz="2400" b="0" u="none"/>
              <a:t>Chú bé ng</a:t>
            </a:r>
            <a:r>
              <a:rPr lang="vi-VN" sz="2400" b="0" u="none"/>
              <a:t>ư</a:t>
            </a:r>
            <a:r>
              <a:rPr lang="en-US" sz="2400" b="0" u="none"/>
              <a:t>ời gỗ Bu-ra-ti-nô </a:t>
            </a:r>
            <a:r>
              <a:rPr lang="vi-VN" sz="2400" b="0" u="none"/>
              <a:t>đ</a:t>
            </a:r>
            <a:r>
              <a:rPr lang="en-US" sz="2400" b="0" u="none"/>
              <a:t>ã biết dùng m</a:t>
            </a:r>
            <a:r>
              <a:rPr lang="vi-VN" sz="2400" b="0" u="none"/>
              <a:t>ư</a:t>
            </a:r>
            <a:r>
              <a:rPr lang="en-US" sz="2400" b="0" u="none"/>
              <a:t>u moi </a:t>
            </a:r>
            <a:r>
              <a:rPr lang="vi-VN" sz="2400" b="0" u="none"/>
              <a:t>đư</a:t>
            </a:r>
            <a:r>
              <a:rPr lang="en-US" sz="2400" b="0" u="none"/>
              <a:t>ợc </a:t>
            </a:r>
            <a:r>
              <a:rPr lang="vi-VN" sz="2400" b="0" u="none"/>
              <a:t>đ</a:t>
            </a:r>
            <a:r>
              <a:rPr lang="en-US" sz="2400" b="0" u="none"/>
              <a:t>iều bí mật về chiếc chìa khoá vàng ở những kẻ </a:t>
            </a:r>
            <a:r>
              <a:rPr lang="vi-VN" sz="2400" b="0" u="none"/>
              <a:t>đ</a:t>
            </a:r>
            <a:r>
              <a:rPr lang="en-US" sz="2400" b="0" u="none"/>
              <a:t>ộc ác </a:t>
            </a:r>
            <a:r>
              <a:rPr lang="vi-VN" sz="2400" b="0" u="none"/>
              <a:t>đ</a:t>
            </a:r>
            <a:r>
              <a:rPr lang="en-US" sz="2400" b="0" u="none"/>
              <a:t>ang tìm cách bắt chú.</a:t>
            </a:r>
          </a:p>
          <a:p>
            <a:pPr>
              <a:spcBef>
                <a:spcPct val="50000"/>
              </a:spcBef>
            </a:pPr>
            <a:endParaRPr lang="en-US" sz="2400" u="none"/>
          </a:p>
        </p:txBody>
      </p:sp>
      <p:pic>
        <p:nvPicPr>
          <p:cNvPr id="7173" name="Picture 64" descr="CG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15875"/>
            <a:ext cx="14668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5" descr="CG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4125" y="5410200"/>
            <a:ext cx="15398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Line 73"/>
          <p:cNvSpPr>
            <a:spLocks noChangeShapeType="1"/>
          </p:cNvSpPr>
          <p:nvPr/>
        </p:nvSpPr>
        <p:spPr bwMode="auto">
          <a:xfrm>
            <a:off x="1295400" y="1295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/>
              <a:t>Luyện </a:t>
            </a:r>
            <a:r>
              <a:rPr lang="vi-VN" sz="3600" smtClean="0"/>
              <a:t>đ</a:t>
            </a:r>
            <a:r>
              <a:rPr lang="en-US" sz="3600" smtClean="0"/>
              <a:t>ọc diễn cảm: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Cáo lễ phép ngả mũ chào rồi nó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- Ngài cho chúng cháu m</a:t>
            </a:r>
            <a:r>
              <a:rPr lang="vi-VN" sz="2800" smtClean="0"/>
              <a:t>ư</a:t>
            </a:r>
            <a:r>
              <a:rPr lang="en-US" sz="2800" smtClean="0"/>
              <a:t>ời </a:t>
            </a:r>
            <a:r>
              <a:rPr lang="vi-VN" sz="2800" smtClean="0"/>
              <a:t>đ</a:t>
            </a:r>
            <a:r>
              <a:rPr lang="en-US" sz="2800" smtClean="0"/>
              <a:t>ồng tiền vàng, chúng cháu xin nộp ngay thằng ng</a:t>
            </a:r>
            <a:r>
              <a:rPr lang="vi-VN" sz="2800" smtClean="0"/>
              <a:t>ư</a:t>
            </a:r>
            <a:r>
              <a:rPr lang="en-US" sz="2800" smtClean="0"/>
              <a:t>ời gỗ ấy.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Lão Ba-ra-ba luồn tay vào túi, móc ra m</a:t>
            </a:r>
            <a:r>
              <a:rPr lang="vi-VN" sz="2800" smtClean="0"/>
              <a:t>ư</a:t>
            </a:r>
            <a:r>
              <a:rPr lang="en-US" sz="2800" smtClean="0"/>
              <a:t>ời </a:t>
            </a:r>
            <a:r>
              <a:rPr lang="vi-VN" sz="2800" smtClean="0"/>
              <a:t>đ</a:t>
            </a:r>
            <a:r>
              <a:rPr lang="en-US" sz="2800" smtClean="0"/>
              <a:t>ồng.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Cáo </a:t>
            </a:r>
            <a:r>
              <a:rPr lang="vi-VN" sz="2800" smtClean="0"/>
              <a:t>đ</a:t>
            </a:r>
            <a:r>
              <a:rPr lang="en-US" sz="2800" smtClean="0"/>
              <a:t>ếm </a:t>
            </a:r>
            <a:r>
              <a:rPr lang="vi-VN" sz="2800" smtClean="0"/>
              <a:t>đ</a:t>
            </a:r>
            <a:r>
              <a:rPr lang="en-US" sz="2800" smtClean="0"/>
              <a:t>i </a:t>
            </a:r>
            <a:r>
              <a:rPr lang="vi-VN" sz="2800" smtClean="0"/>
              <a:t>đ</a:t>
            </a:r>
            <a:r>
              <a:rPr lang="en-US" sz="2800" smtClean="0"/>
              <a:t>ếm lại mãi, rồi thở dài </a:t>
            </a:r>
            <a:r>
              <a:rPr lang="vi-VN" sz="2800" smtClean="0"/>
              <a:t>đư</a:t>
            </a:r>
            <a:r>
              <a:rPr lang="en-US" sz="2800" smtClean="0"/>
              <a:t>a cho mèo một nửa. Nó lấy chân trỏ vào cái bình: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- Nó ở ngay d</a:t>
            </a:r>
            <a:r>
              <a:rPr lang="vi-VN" sz="2800" smtClean="0"/>
              <a:t>ư</a:t>
            </a:r>
            <a:r>
              <a:rPr lang="en-US" sz="2800" smtClean="0"/>
              <a:t>ới mũi ngài </a:t>
            </a:r>
            <a:r>
              <a:rPr lang="vi-VN" sz="2800" smtClean="0"/>
              <a:t>đ</a:t>
            </a:r>
            <a:r>
              <a:rPr lang="en-US" sz="2800" smtClean="0"/>
              <a:t>ây.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Lão Ba-ra-ba vớ lấy cái bình, ném bốp xuống sàn lát </a:t>
            </a:r>
            <a:r>
              <a:rPr lang="vi-VN" sz="2800" smtClean="0"/>
              <a:t>đ</a:t>
            </a:r>
            <a:r>
              <a:rPr lang="en-US" sz="2800" smtClean="0"/>
              <a:t>á. Bu-ra-ti-nô bò lổm ngổm giữa những mảnh bình. Thừa dịp mọi ng</a:t>
            </a:r>
            <a:r>
              <a:rPr lang="vi-VN" sz="2800" smtClean="0"/>
              <a:t>ư</a:t>
            </a:r>
            <a:r>
              <a:rPr lang="en-US" sz="2800" smtClean="0"/>
              <a:t>ời </a:t>
            </a:r>
            <a:r>
              <a:rPr lang="vi-VN" sz="2800" smtClean="0"/>
              <a:t>đ</a:t>
            </a:r>
            <a:r>
              <a:rPr lang="en-US" sz="2800" smtClean="0"/>
              <a:t>ang há hốc mồm ng</a:t>
            </a:r>
            <a:r>
              <a:rPr lang="vi-VN" sz="2800" smtClean="0"/>
              <a:t>ơ</a:t>
            </a:r>
            <a:r>
              <a:rPr lang="en-US" sz="2800" smtClean="0"/>
              <a:t> ngác, chú lao ra ngoài, nhanh nh</a:t>
            </a:r>
            <a:r>
              <a:rPr lang="vi-VN" sz="2800" smtClean="0"/>
              <a:t>ư</a:t>
            </a:r>
            <a:r>
              <a:rPr lang="en-US" sz="2800" smtClean="0"/>
              <a:t> mũi tên. 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4495800" y="2362200"/>
            <a:ext cx="28194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352800" y="2743200"/>
            <a:ext cx="12192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752600" y="358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819400" y="3200400"/>
            <a:ext cx="27432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791200" y="3200400"/>
            <a:ext cx="9144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905000" y="4343400"/>
            <a:ext cx="20574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048000" y="4800600"/>
            <a:ext cx="3048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>
            <a:off x="5334000" y="4800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>
            <a:off x="53340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/>
        </p:nvSpPr>
        <p:spPr bwMode="auto">
          <a:xfrm>
            <a:off x="53340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257800" y="4724400"/>
            <a:ext cx="6858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581400" y="5105400"/>
            <a:ext cx="12954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2743200" y="5791200"/>
            <a:ext cx="26670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572000" y="5486400"/>
            <a:ext cx="17526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10" name="Picture 20" descr="CG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15875"/>
            <a:ext cx="14668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22" descr="CG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4125" y="5410200"/>
            <a:ext cx="15398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3" name="Line 23"/>
          <p:cNvSpPr>
            <a:spLocks noChangeShapeType="1"/>
          </p:cNvSpPr>
          <p:nvPr/>
        </p:nvSpPr>
        <p:spPr bwMode="auto">
          <a:xfrm flipH="1">
            <a:off x="5562600" y="2819400"/>
            <a:ext cx="152400" cy="381000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7" grpId="0" animBg="1"/>
      <p:bldP spid="20488" grpId="0" animBg="1"/>
      <p:bldP spid="20489" grpId="0" animBg="1"/>
      <p:bldP spid="20490" grpId="0" animBg="1"/>
      <p:bldP spid="20495" grpId="0" animBg="1"/>
      <p:bldP spid="20496" grpId="0" animBg="1"/>
      <p:bldP spid="20498" grpId="0" animBg="1"/>
      <p:bldP spid="20499" grpId="0" animBg="1"/>
      <p:bldP spid="205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554163"/>
          </a:xfrm>
        </p:spPr>
        <p:txBody>
          <a:bodyPr/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en-US" sz="3200" b="1" smtClean="0"/>
              <a:t>Tập </a:t>
            </a:r>
            <a:r>
              <a:rPr lang="vi-VN" sz="3200" b="1" smtClean="0"/>
              <a:t>đ</a:t>
            </a:r>
            <a:r>
              <a:rPr lang="en-US" sz="3200" b="1" smtClean="0"/>
              <a:t>ọc: </a:t>
            </a:r>
            <a:r>
              <a:rPr lang="en-US" sz="3200" b="1" smtClean="0">
                <a:solidFill>
                  <a:srgbClr val="FF33CC"/>
                </a:solidFill>
              </a:rPr>
              <a:t>Trong quán </a:t>
            </a:r>
            <a:r>
              <a:rPr lang="vi-VN" sz="3200" b="1" smtClean="0">
                <a:solidFill>
                  <a:srgbClr val="FF33CC"/>
                </a:solidFill>
              </a:rPr>
              <a:t>ă</a:t>
            </a:r>
            <a:r>
              <a:rPr lang="en-US" sz="3200" b="1" smtClean="0">
                <a:solidFill>
                  <a:srgbClr val="FF33CC"/>
                </a:solidFill>
              </a:rPr>
              <a:t>n “ Ba cá bống”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3600" b="1" smtClean="0"/>
              <a:t>                               </a:t>
            </a:r>
            <a:r>
              <a:rPr lang="en-US" sz="2400" b="1" i="1" smtClean="0"/>
              <a:t>A- lếch- xây Tôn- xtôi</a:t>
            </a:r>
          </a:p>
        </p:txBody>
      </p:sp>
      <p:sp>
        <p:nvSpPr>
          <p:cNvPr id="9219" name="Text Box 12"/>
          <p:cNvSpPr txBox="1">
            <a:spLocks noChangeArrowheads="1"/>
          </p:cNvSpPr>
          <p:nvPr/>
        </p:nvSpPr>
        <p:spPr bwMode="auto">
          <a:xfrm>
            <a:off x="381000" y="23622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u="none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81000" y="1905000"/>
            <a:ext cx="85344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Nội dung</a:t>
            </a:r>
            <a:r>
              <a:rPr lang="en-US" sz="2400" u="none"/>
              <a:t>:</a:t>
            </a:r>
            <a:r>
              <a:rPr lang="en-US" b="0" u="none"/>
              <a:t> </a:t>
            </a:r>
            <a:r>
              <a:rPr lang="en-US" sz="2400" b="0" u="none"/>
              <a:t>Chú bé ng</a:t>
            </a:r>
            <a:r>
              <a:rPr lang="vi-VN" sz="2400" b="0" u="none"/>
              <a:t>ư</a:t>
            </a:r>
            <a:r>
              <a:rPr lang="en-US" sz="2400" b="0" u="none"/>
              <a:t>ời gỗ Bu-ra-ti-nô </a:t>
            </a:r>
            <a:r>
              <a:rPr lang="vi-VN" sz="2400" b="0" u="none"/>
              <a:t>đ</a:t>
            </a:r>
            <a:r>
              <a:rPr lang="en-US" sz="2400" b="0" u="none"/>
              <a:t>ã biết dùng m</a:t>
            </a:r>
            <a:r>
              <a:rPr lang="vi-VN" sz="2400" b="0" u="none"/>
              <a:t>ư</a:t>
            </a:r>
            <a:r>
              <a:rPr lang="en-US" sz="2400" b="0" u="none"/>
              <a:t>u moi </a:t>
            </a:r>
            <a:r>
              <a:rPr lang="vi-VN" sz="2400" b="0" u="none"/>
              <a:t>đư</a:t>
            </a:r>
            <a:r>
              <a:rPr lang="en-US" sz="2400" b="0" u="none"/>
              <a:t>ợc </a:t>
            </a:r>
            <a:r>
              <a:rPr lang="vi-VN" sz="2400" b="0" u="none"/>
              <a:t>đ</a:t>
            </a:r>
            <a:r>
              <a:rPr lang="en-US" sz="2400" b="0" u="none"/>
              <a:t>iều bí mật về chiếc chìa khoá vàng ở những kẻ </a:t>
            </a:r>
            <a:r>
              <a:rPr lang="vi-VN" sz="2400" b="0" u="none"/>
              <a:t>đ</a:t>
            </a:r>
            <a:r>
              <a:rPr lang="en-US" sz="2400" b="0" u="none"/>
              <a:t>ộc ác </a:t>
            </a:r>
            <a:r>
              <a:rPr lang="vi-VN" sz="2400" b="0" u="none"/>
              <a:t>đ</a:t>
            </a:r>
            <a:r>
              <a:rPr lang="en-US" sz="2400" b="0" u="none"/>
              <a:t>ang tìm cách bắt chú.</a:t>
            </a:r>
          </a:p>
          <a:p>
            <a:pPr>
              <a:spcBef>
                <a:spcPct val="50000"/>
              </a:spcBef>
            </a:pPr>
            <a:endParaRPr lang="en-US" sz="2400" u="none"/>
          </a:p>
        </p:txBody>
      </p:sp>
      <p:pic>
        <p:nvPicPr>
          <p:cNvPr id="9221" name="Picture 14" descr="CG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15875"/>
            <a:ext cx="14668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5" descr="CG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4125" y="5410200"/>
            <a:ext cx="15398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16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612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 Tập đọc</vt:lpstr>
      <vt:lpstr> Tập đọc: Trong quán ăn “ Ba cá bống”                                A- lếch- xây Tôn- xtôi</vt:lpstr>
      <vt:lpstr> Tập đọc: Trong quán ăn “ Ba cá bống”                                A- lếch- xây Tôn- xtôi</vt:lpstr>
      <vt:lpstr> Tập đọc: Trong quán ăn “ Ba cá bống”                                A- lếch- xây Tôn- xtôi</vt:lpstr>
      <vt:lpstr>Slide 5</vt:lpstr>
      <vt:lpstr> Tập đọc: Trong quán ăn “ Ba cá bống”                                A- lếch- xây Tôn- xtôi</vt:lpstr>
      <vt:lpstr>Luyện đọc diễn cảm:</vt:lpstr>
      <vt:lpstr> Tập đọc: Trong quán ăn “ Ba cá bống”                                A- lếch- xây Tôn- xtôi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b¶y ngµy12 th¸ng 12 n¨m 2009 TËp ®äc</dc:title>
  <dc:creator>user</dc:creator>
  <cp:lastModifiedBy>CSTeam</cp:lastModifiedBy>
  <cp:revision>32</cp:revision>
  <dcterms:created xsi:type="dcterms:W3CDTF">2009-12-08T08:46:07Z</dcterms:created>
  <dcterms:modified xsi:type="dcterms:W3CDTF">2016-06-30T01:44:39Z</dcterms:modified>
</cp:coreProperties>
</file>